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70" r:id="rId2"/>
    <p:sldId id="271" r:id="rId3"/>
    <p:sldId id="272" r:id="rId4"/>
    <p:sldId id="273" r:id="rId5"/>
    <p:sldId id="274" r:id="rId6"/>
    <p:sldId id="325" r:id="rId7"/>
    <p:sldId id="326" r:id="rId8"/>
    <p:sldId id="275" r:id="rId9"/>
    <p:sldId id="276" r:id="rId10"/>
    <p:sldId id="277" r:id="rId11"/>
    <p:sldId id="278" r:id="rId12"/>
    <p:sldId id="279" r:id="rId13"/>
    <p:sldId id="280" r:id="rId14"/>
    <p:sldId id="281" r:id="rId15"/>
    <p:sldId id="282" r:id="rId16"/>
    <p:sldId id="283" r:id="rId17"/>
    <p:sldId id="284" r:id="rId18"/>
    <p:sldId id="285" r:id="rId19"/>
    <p:sldId id="286" r:id="rId20"/>
    <p:sldId id="287" r:id="rId21"/>
    <p:sldId id="304" r:id="rId22"/>
    <p:sldId id="305"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406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18" autoAdjust="0"/>
    <p:restoredTop sz="95833" autoAdjust="0"/>
  </p:normalViewPr>
  <p:slideViewPr>
    <p:cSldViewPr showGuides="1">
      <p:cViewPr varScale="1">
        <p:scale>
          <a:sx n="77" d="100"/>
          <a:sy n="77" d="100"/>
        </p:scale>
        <p:origin x="192" y="832"/>
      </p:cViewPr>
      <p:guideLst>
        <p:guide orient="horz" pos="3793"/>
        <p:guide pos="4067"/>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160" d="100"/>
          <a:sy n="160" d="100"/>
        </p:scale>
        <p:origin x="5584"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E1389CC-567B-462D-9606-5A6D48725E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de-DE" dirty="0"/>
              <a:t>High Performance Analytics &amp; Computing</a:t>
            </a:r>
          </a:p>
        </p:txBody>
      </p:sp>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de-DE" dirty="0"/>
              <a:t>12.12.2018</a:t>
            </a:r>
          </a:p>
        </p:txBody>
      </p:sp>
      <p:sp>
        <p:nvSpPr>
          <p:cNvPr id="4" name="Fußzeilenplatzhalter 3">
            <a:extLst>
              <a:ext uri="{FF2B5EF4-FFF2-40B4-BE49-F238E27FC236}">
                <a16:creationId xmlns:a16="http://schemas.microsoft.com/office/drawing/2014/main" id="{DDE09F90-192B-4C21-A710-7EFC4BA93B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t"/>
          <a:lstStyle>
            <a:lvl1pPr algn="l">
              <a:defRPr sz="1200"/>
            </a:lvl1pPr>
          </a:lstStyle>
          <a:p>
            <a:r>
              <a:rPr lang="de-DE" dirty="0"/>
              <a:t>Arbor: Hands-on</a:t>
            </a:r>
          </a:p>
        </p:txBody>
      </p:sp>
      <p:sp>
        <p:nvSpPr>
          <p:cNvPr id="5" name="Foliennummernplatzhalter 4">
            <a:extLst>
              <a:ext uri="{FF2B5EF4-FFF2-40B4-BE49-F238E27FC236}">
                <a16:creationId xmlns:a16="http://schemas.microsoft.com/office/drawing/2014/main" id="{077B6243-ABD9-472E-9641-6E7B2B86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t"/>
          <a:lstStyle>
            <a:lvl1pPr algn="r">
              <a:defRPr sz="1200"/>
            </a:lvl1pPr>
          </a:lstStyle>
          <a:p>
            <a:fld id="{2748E8B7-5326-4A3E-8AE4-83D3CDA8A9FC}" type="slidenum">
              <a:rPr lang="de-DE" smtClean="0"/>
              <a:t>‹#›</a:t>
            </a:fld>
            <a:endParaRPr lang="de-DE"/>
          </a:p>
        </p:txBody>
      </p:sp>
      <p:pic>
        <p:nvPicPr>
          <p:cNvPr id="6" name="Grafik 12">
            <a:extLst>
              <a:ext uri="{FF2B5EF4-FFF2-40B4-BE49-F238E27FC236}">
                <a16:creationId xmlns:a16="http://schemas.microsoft.com/office/drawing/2014/main" id="{C2B77D67-7FF0-0C45-988A-3F92C0FD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728" y="8636795"/>
            <a:ext cx="1370545" cy="399701"/>
          </a:xfrm>
          <a:prstGeom prst="rect">
            <a:avLst/>
          </a:prstGeom>
        </p:spPr>
      </p:pic>
      <p:pic>
        <p:nvPicPr>
          <p:cNvPr id="7" name="Picture 6">
            <a:extLst>
              <a:ext uri="{FF2B5EF4-FFF2-40B4-BE49-F238E27FC236}">
                <a16:creationId xmlns:a16="http://schemas.microsoft.com/office/drawing/2014/main" id="{4A839A76-C384-6C4D-8AA1-A1B5AD467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34" y="229394"/>
            <a:ext cx="1803132" cy="350609"/>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29.10.18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12</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17</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35</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9" name="Grafik 8">
            <a:extLst>
              <a:ext uri="{FF2B5EF4-FFF2-40B4-BE49-F238E27FC236}">
                <a16:creationId xmlns:a16="http://schemas.microsoft.com/office/drawing/2014/main" id="{936BB06C-78EA-49C8-AAD0-451B7CEFC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1F0FB68E-EE59-46F0-A3EA-690446700A77}"/>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6" name="Picture 5">
            <a:extLst>
              <a:ext uri="{FF2B5EF4-FFF2-40B4-BE49-F238E27FC236}">
                <a16:creationId xmlns:a16="http://schemas.microsoft.com/office/drawing/2014/main" id="{C11B30B8-53BB-3149-A925-95933ADB3B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19536" y="813542"/>
            <a:ext cx="8578371" cy="1668017"/>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9" name="Date Placeholder 3">
            <a:extLst>
              <a:ext uri="{FF2B5EF4-FFF2-40B4-BE49-F238E27FC236}">
                <a16:creationId xmlns:a16="http://schemas.microsoft.com/office/drawing/2014/main" id="{998B0284-12F5-824F-96BC-D06AD15A6E1D}"/>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0" name="Date Placeholder 3">
            <a:extLst>
              <a:ext uri="{FF2B5EF4-FFF2-40B4-BE49-F238E27FC236}">
                <a16:creationId xmlns:a16="http://schemas.microsoft.com/office/drawing/2014/main" id="{CADF296B-AEBA-2D4D-8360-D6D3905FE2D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6" name="Date Placeholder 3">
            <a:extLst>
              <a:ext uri="{FF2B5EF4-FFF2-40B4-BE49-F238E27FC236}">
                <a16:creationId xmlns:a16="http://schemas.microsoft.com/office/drawing/2014/main" id="{0E6BAFDE-504D-1C4C-BE6D-D4680D96D4F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8" name="Date Placeholder 3">
            <a:extLst>
              <a:ext uri="{FF2B5EF4-FFF2-40B4-BE49-F238E27FC236}">
                <a16:creationId xmlns:a16="http://schemas.microsoft.com/office/drawing/2014/main" id="{C838C1A0-82C5-E141-9A9C-1D9E030F885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7B867F1-CF31-A94C-BC74-B3513870D98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4" name="Date Placeholder 3"/>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13" name="Grafik 12">
            <a:extLst>
              <a:ext uri="{FF2B5EF4-FFF2-40B4-BE49-F238E27FC236}">
                <a16:creationId xmlns:a16="http://schemas.microsoft.com/office/drawing/2014/main" id="{F2C4F5F8-9F24-424C-8284-2E94052236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31A4BE5A-4541-674D-BF96-9FE045C07C51}"/>
              </a:ext>
            </a:extLst>
          </p:cNvPr>
          <p:cNvSpPr txBox="1">
            <a:spLocks/>
          </p:cNvSpPr>
          <p:nvPr userDrawn="1"/>
        </p:nvSpPr>
        <p:spPr>
          <a:xfrm>
            <a:off x="371620" y="6423285"/>
            <a:ext cx="2304000" cy="90000"/>
          </a:xfrm>
          <a:prstGeom prst="rect">
            <a:avLst/>
          </a:prstGeom>
          <a:blipFill>
            <a:blip r:embed="rId12"/>
            <a:stretch>
              <a:fillRect/>
            </a:stretch>
          </a:blipFill>
        </p:spPr>
        <p:txBody>
          <a:bodyPr/>
          <a:lstStyle>
            <a:lvl1pPr marL="0" indent="0" algn="l" defTabSz="914400" rtl="0" eaLnBrk="1" latinLnBrk="0" hangingPunct="1">
              <a:lnSpc>
                <a:spcPct val="114000"/>
              </a:lnSpc>
              <a:spcBef>
                <a:spcPts val="0"/>
              </a:spcBef>
              <a:spcAft>
                <a:spcPts val="600"/>
              </a:spcAft>
              <a:buFont typeface="Calibri" panose="020F0502020204030204" pitchFamily="34" charset="0"/>
              <a:buNone/>
              <a:defRPr sz="200" kern="1200">
                <a:solidFill>
                  <a:schemeClr val="bg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5.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Arbor – 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p:txBody>
          <a:bodyPr/>
          <a:lstStyle/>
          <a:p>
            <a:r>
              <a:rPr lang="en-US" noProof="0" dirty="0"/>
              <a:t>12</a:t>
            </a:r>
            <a:r>
              <a:rPr lang="en-US" baseline="30000" noProof="0" dirty="0"/>
              <a:t>th</a:t>
            </a:r>
            <a:r>
              <a:rPr lang="en-US" noProof="0" dirty="0"/>
              <a:t> December 2018  I  Alexander </a:t>
            </a:r>
            <a:r>
              <a:rPr lang="en-US" noProof="0" dirty="0" err="1"/>
              <a:t>peyser</a:t>
            </a:r>
            <a:r>
              <a:rPr lang="en-US" noProof="0" dirty="0"/>
              <a:t> &amp; Anne </a:t>
            </a:r>
            <a:r>
              <a:rPr lang="en-US" noProof="0" dirty="0" err="1"/>
              <a:t>Küsters</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noProof="0" dirty="0"/>
              <a:t>A morphologically-detailed neural network simulation library </a:t>
            </a:r>
            <a:br>
              <a:rPr lang="en-US" noProof="0" dirty="0"/>
            </a:br>
            <a:r>
              <a:rPr lang="en-US" noProof="0" dirty="0"/>
              <a:t>for contemporary high performance computing architectures</a:t>
            </a:r>
          </a:p>
        </p:txBody>
      </p:sp>
      <p:sp>
        <p:nvSpPr>
          <p:cNvPr id="10" name="Textplatzhalter 9">
            <a:extLst>
              <a:ext uri="{FF2B5EF4-FFF2-40B4-BE49-F238E27FC236}">
                <a16:creationId xmlns:a16="http://schemas.microsoft.com/office/drawing/2014/main" id="{520D87E3-8281-4D07-A018-037CE982CC2F}"/>
              </a:ext>
            </a:extLst>
          </p:cNvPr>
          <p:cNvSpPr>
            <a:spLocks noGrp="1"/>
          </p:cNvSpPr>
          <p:nvPr>
            <p:ph type="body" sz="quarter" idx="14"/>
          </p:nvPr>
        </p:nvSpPr>
        <p:spPr/>
        <p:txBody>
          <a:bodyPr/>
          <a:lstStyle/>
          <a:p>
            <a:endParaRPr lang="de-DE"/>
          </a:p>
        </p:txBody>
      </p:sp>
      <p:sp>
        <p:nvSpPr>
          <p:cNvPr id="12" name="Rectangle 11">
            <a:extLst>
              <a:ext uri="{FF2B5EF4-FFF2-40B4-BE49-F238E27FC236}">
                <a16:creationId xmlns:a16="http://schemas.microsoft.com/office/drawing/2014/main" id="{BEC683EC-5544-3A43-87A6-1412338E5F77}"/>
              </a:ext>
            </a:extLst>
          </p:cNvPr>
          <p:cNvSpPr/>
          <p:nvPr/>
        </p:nvSpPr>
        <p:spPr>
          <a:xfrm>
            <a:off x="9381325" y="279206"/>
            <a:ext cx="1849741" cy="642174"/>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logo </a:t>
            </a:r>
            <a:r>
              <a:rPr lang="de-DE" dirty="0" err="1"/>
              <a:t>of</a:t>
            </a:r>
            <a:r>
              <a:rPr lang="de-DE" dirty="0"/>
              <a:t> </a:t>
            </a:r>
            <a:r>
              <a:rPr lang="de-DE" dirty="0" err="1"/>
              <a:t>arbor</a:t>
            </a:r>
            <a:endParaRPr lang="de-DE" dirty="0"/>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sp>
        <p:nvSpPr>
          <p:cNvPr id="4" name="Text Placeholder 3">
            <a:extLst>
              <a:ext uri="{FF2B5EF4-FFF2-40B4-BE49-F238E27FC236}">
                <a16:creationId xmlns:a16="http://schemas.microsoft.com/office/drawing/2014/main" id="{BDF1A4A4-CAA6-7A4F-B6B5-405E7CA9CE0C}"/>
              </a:ext>
            </a:extLst>
          </p:cNvPr>
          <p:cNvSpPr>
            <a:spLocks noGrp="1"/>
          </p:cNvSpPr>
          <p:nvPr>
            <p:ph type="body" sz="quarter" idx="15"/>
          </p:nvPr>
        </p:nvSpPr>
        <p:spPr/>
        <p:txBody>
          <a:bodyPr/>
          <a:lstStyle/>
          <a:p>
            <a:r>
              <a:rPr lang="en-US" sz="2000" noProof="0" dirty="0"/>
              <a:t>Define the </a:t>
            </a:r>
            <a:r>
              <a:rPr lang="en-US" sz="2000" noProof="0" dirty="0" err="1">
                <a:latin typeface="Consolas" panose="020B0609020204030204" pitchFamily="49" charset="0"/>
                <a:cs typeface="Consolas" panose="020B0609020204030204" pitchFamily="49" charset="0"/>
              </a:rPr>
              <a:t>cell_description</a:t>
            </a:r>
            <a:r>
              <a:rPr lang="en-US" sz="2000" noProof="0" dirty="0">
                <a:latin typeface="Consolas" panose="020B0609020204030204" pitchFamily="49" charset="0"/>
                <a:cs typeface="Consolas" panose="020B0609020204030204" pitchFamily="49" charset="0"/>
              </a:rPr>
              <a:t> </a:t>
            </a:r>
            <a:r>
              <a:rPr lang="en-US" sz="2000" noProof="0" dirty="0">
                <a:cs typeface="Consolas" panose="020B0609020204030204" pitchFamily="49" charset="0"/>
              </a:rPr>
              <a:t>and</a:t>
            </a:r>
            <a:r>
              <a:rPr lang="en-US" sz="2000" noProof="0" dirty="0">
                <a:latin typeface="Consolas" panose="020B0609020204030204" pitchFamily="49" charset="0"/>
                <a:cs typeface="Consolas" panose="020B0609020204030204" pitchFamily="49" charset="0"/>
              </a:rPr>
              <a:t> </a:t>
            </a:r>
            <a:r>
              <a:rPr lang="en-US" sz="2000" noProof="0" dirty="0" err="1">
                <a:latin typeface="Consolas" panose="020B0609020204030204" pitchFamily="49" charset="0"/>
                <a:cs typeface="Consolas" panose="020B0609020204030204" pitchFamily="49" charset="0"/>
              </a:rPr>
              <a:t>connections_on</a:t>
            </a:r>
            <a:r>
              <a:rPr lang="en-US" sz="2000" noProof="0" dirty="0">
                <a:latin typeface="Consolas" panose="020B0609020204030204" pitchFamily="49" charset="0"/>
                <a:cs typeface="Consolas" panose="020B0609020204030204" pitchFamily="49" charset="0"/>
              </a:rPr>
              <a:t> o</a:t>
            </a:r>
            <a:r>
              <a:rPr lang="en-US" sz="2000" noProof="0" dirty="0"/>
              <a:t>f a cell with global identifier </a:t>
            </a:r>
            <a:r>
              <a:rPr lang="en-US" sz="2000" noProof="0" dirty="0" err="1">
                <a:latin typeface="Consolas" panose="020B0609020204030204" pitchFamily="49" charset="0"/>
                <a:cs typeface="Consolas" panose="020B0609020204030204" pitchFamily="49" charset="0"/>
              </a:rPr>
              <a:t>gid</a:t>
            </a:r>
            <a:endParaRPr lang="en-US" sz="2000" noProof="0" dirty="0"/>
          </a:p>
        </p:txBody>
      </p:sp>
      <p:sp>
        <p:nvSpPr>
          <p:cNvPr id="5" name="Date Placeholder 4">
            <a:extLst>
              <a:ext uri="{FF2B5EF4-FFF2-40B4-BE49-F238E27FC236}">
                <a16:creationId xmlns:a16="http://schemas.microsoft.com/office/drawing/2014/main" id="{C98535FA-F716-C34D-9929-0F29F05C5262}"/>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8" name="Picture 7">
            <a:extLst>
              <a:ext uri="{FF2B5EF4-FFF2-40B4-BE49-F238E27FC236}">
                <a16:creationId xmlns:a16="http://schemas.microsoft.com/office/drawing/2014/main" id="{3A021BE5-B249-2049-9692-EC7E1A2B2537}"/>
              </a:ext>
            </a:extLst>
          </p:cNvPr>
          <p:cNvPicPr>
            <a:picLocks noChangeAspect="1"/>
          </p:cNvPicPr>
          <p:nvPr/>
        </p:nvPicPr>
        <p:blipFill>
          <a:blip r:embed="rId2">
            <a:duotone>
              <a:srgbClr val="A5A5A5">
                <a:shade val="45000"/>
                <a:satMod val="135000"/>
              </a:srgbClr>
              <a:prstClr val="white"/>
            </a:duotone>
          </a:blip>
          <a:stretch>
            <a:fillRect/>
          </a:stretch>
        </p:blipFill>
        <p:spPr>
          <a:xfrm>
            <a:off x="390710" y="234023"/>
            <a:ext cx="667380" cy="667380"/>
          </a:xfrm>
          <a:prstGeom prst="rect">
            <a:avLst/>
          </a:prstGeom>
        </p:spPr>
      </p:pic>
      <p:pic>
        <p:nvPicPr>
          <p:cNvPr id="9" name="Picture 8">
            <a:extLst>
              <a:ext uri="{FF2B5EF4-FFF2-40B4-BE49-F238E27FC236}">
                <a16:creationId xmlns:a16="http://schemas.microsoft.com/office/drawing/2014/main" id="{57E658A2-21E6-8944-9207-5C86C19803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11" b="92000" l="10000" r="90000"/>
                    </a14:imgEffect>
                  </a14:imgLayer>
                </a14:imgProps>
              </a:ext>
            </a:extLst>
          </a:blip>
          <a:stretch>
            <a:fillRect/>
          </a:stretch>
        </p:blipFill>
        <p:spPr>
          <a:xfrm>
            <a:off x="11517339" y="39714"/>
            <a:ext cx="650821" cy="650821"/>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sp>
        <p:nvSpPr>
          <p:cNvPr id="5" name="Date Placeholder 4">
            <a:extLst>
              <a:ext uri="{FF2B5EF4-FFF2-40B4-BE49-F238E27FC236}">
                <a16:creationId xmlns:a16="http://schemas.microsoft.com/office/drawing/2014/main" id="{F628B347-6609-D340-8688-B46F581AF5BC}"/>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7827AA36-CF9C-F44C-AC5D-838ACB1E83EA}"/>
              </a:ext>
            </a:extLst>
          </p:cNvPr>
          <p:cNvPicPr>
            <a:picLocks noChangeAspect="1"/>
          </p:cNvPicPr>
          <p:nvPr/>
        </p:nvPicPr>
        <p:blipFill>
          <a:blip r:embed="rId2">
            <a:duotone>
              <a:srgbClr val="A5A5A5">
                <a:shade val="45000"/>
                <a:satMod val="135000"/>
              </a:srgbClr>
              <a:prstClr val="white"/>
            </a:duotone>
          </a:blip>
          <a:stretch>
            <a:fillRect/>
          </a:stretch>
        </p:blipFill>
        <p:spPr>
          <a:xfrm>
            <a:off x="11564378" y="86185"/>
            <a:ext cx="556743" cy="557879"/>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sp>
        <p:nvSpPr>
          <p:cNvPr id="5" name="Date Placeholder 4">
            <a:extLst>
              <a:ext uri="{FF2B5EF4-FFF2-40B4-BE49-F238E27FC236}">
                <a16:creationId xmlns:a16="http://schemas.microsoft.com/office/drawing/2014/main" id="{53924D92-87DB-3B49-83A1-FFE1EA97297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6" name="Picture 5">
            <a:extLst>
              <a:ext uri="{FF2B5EF4-FFF2-40B4-BE49-F238E27FC236}">
                <a16:creationId xmlns:a16="http://schemas.microsoft.com/office/drawing/2014/main" id="{9C409039-BECE-9E4F-ABBE-09839D29BC4D}"/>
              </a:ext>
            </a:extLst>
          </p:cNvPr>
          <p:cNvPicPr>
            <a:picLocks noChangeAspect="1"/>
          </p:cNvPicPr>
          <p:nvPr/>
        </p:nvPicPr>
        <p:blipFill>
          <a:blip r:embed="rId3">
            <a:duotone>
              <a:srgbClr val="A5A5A5">
                <a:shade val="45000"/>
                <a:satMod val="135000"/>
              </a:srgbClr>
              <a:prstClr val="white"/>
            </a:duotone>
          </a:blip>
          <a:stretch>
            <a:fillRect/>
          </a:stretch>
        </p:blipFill>
        <p:spPr>
          <a:xfrm>
            <a:off x="11564378" y="86185"/>
            <a:ext cx="556743" cy="557879"/>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sp>
        <p:nvSpPr>
          <p:cNvPr id="5" name="Date Placeholder 4">
            <a:extLst>
              <a:ext uri="{FF2B5EF4-FFF2-40B4-BE49-F238E27FC236}">
                <a16:creationId xmlns:a16="http://schemas.microsoft.com/office/drawing/2014/main" id="{C478C008-8492-6B42-AC83-9AC5DC5622C5}"/>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6" name="Picture 5">
            <a:extLst>
              <a:ext uri="{FF2B5EF4-FFF2-40B4-BE49-F238E27FC236}">
                <a16:creationId xmlns:a16="http://schemas.microsoft.com/office/drawing/2014/main" id="{BB3FC182-EF78-A54A-9D67-AB1C0E181934}"/>
              </a:ext>
            </a:extLst>
          </p:cNvPr>
          <p:cNvPicPr>
            <a:picLocks noChangeAspect="1"/>
          </p:cNvPicPr>
          <p:nvPr/>
        </p:nvPicPr>
        <p:blipFill>
          <a:blip r:embed="rId2">
            <a:duotone>
              <a:srgbClr val="A5A5A5">
                <a:shade val="45000"/>
                <a:satMod val="135000"/>
              </a:srgbClr>
              <a:prstClr val="white"/>
            </a:duotone>
          </a:blip>
          <a:stretch>
            <a:fillRect/>
          </a:stretch>
        </p:blipFill>
        <p:spPr>
          <a:xfrm>
            <a:off x="390710" y="234023"/>
            <a:ext cx="667380" cy="667380"/>
          </a:xfrm>
          <a:prstGeom prst="rect">
            <a:avLst/>
          </a:prstGeom>
        </p:spPr>
      </p:pic>
      <p:pic>
        <p:nvPicPr>
          <p:cNvPr id="7" name="Picture 6">
            <a:extLst>
              <a:ext uri="{FF2B5EF4-FFF2-40B4-BE49-F238E27FC236}">
                <a16:creationId xmlns:a16="http://schemas.microsoft.com/office/drawing/2014/main" id="{D14CA522-D70F-9D44-AE95-16464C4C2948}"/>
              </a:ext>
            </a:extLst>
          </p:cNvPr>
          <p:cNvPicPr>
            <a:picLocks noChangeAspect="1"/>
          </p:cNvPicPr>
          <p:nvPr/>
        </p:nvPicPr>
        <p:blipFill>
          <a:blip r:embed="rId3">
            <a:duotone>
              <a:srgbClr val="A5A5A5">
                <a:shade val="45000"/>
                <a:satMod val="135000"/>
              </a:srgbClr>
              <a:prstClr val="white"/>
            </a:duotone>
          </a:blip>
          <a:stretch>
            <a:fillRect/>
          </a:stretch>
        </p:blipFill>
        <p:spPr>
          <a:xfrm>
            <a:off x="11564378" y="86185"/>
            <a:ext cx="556743" cy="557879"/>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sp>
        <p:nvSpPr>
          <p:cNvPr id="5" name="Date Placeholder 4">
            <a:extLst>
              <a:ext uri="{FF2B5EF4-FFF2-40B4-BE49-F238E27FC236}">
                <a16:creationId xmlns:a16="http://schemas.microsoft.com/office/drawing/2014/main" id="{FE7DE3AA-4A4A-B944-8E61-472EA18F320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pic>
        <p:nvPicPr>
          <p:cNvPr id="13" name="Picture 12">
            <a:extLst>
              <a:ext uri="{FF2B5EF4-FFF2-40B4-BE49-F238E27FC236}">
                <a16:creationId xmlns:a16="http://schemas.microsoft.com/office/drawing/2014/main" id="{F4970B59-47EF-E74A-9191-840638C873D7}"/>
              </a:ext>
            </a:extLst>
          </p:cNvPr>
          <p:cNvPicPr>
            <a:picLocks noChangeAspect="1"/>
          </p:cNvPicPr>
          <p:nvPr/>
        </p:nvPicPr>
        <p:blipFill rotWithShape="1">
          <a:blip r:embed="rId3">
            <a:clrChange>
              <a:clrFrom>
                <a:srgbClr val="FFFFFF"/>
              </a:clrFrom>
              <a:clrTo>
                <a:srgbClr val="FFFFFF">
                  <a:alpha val="0"/>
                </a:srgbClr>
              </a:clrTo>
            </a:clrChange>
            <a:duotone>
              <a:prstClr val="black"/>
              <a:srgbClr val="A5A5A5">
                <a:tint val="45000"/>
                <a:satMod val="400000"/>
              </a:srgbClr>
            </a:duotone>
          </a:blip>
          <a:srcRect l="13249" t="14453" r="14861" b="21730"/>
          <a:stretch/>
        </p:blipFill>
        <p:spPr>
          <a:xfrm>
            <a:off x="11543056" y="93959"/>
            <a:ext cx="565686" cy="542332"/>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sp>
        <p:nvSpPr>
          <p:cNvPr id="5" name="Date Placeholder 4">
            <a:extLst>
              <a:ext uri="{FF2B5EF4-FFF2-40B4-BE49-F238E27FC236}">
                <a16:creationId xmlns:a16="http://schemas.microsoft.com/office/drawing/2014/main" id="{2374817F-2643-7643-AFBB-625DF60D4359}"/>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6" name="Picture 5">
            <a:extLst>
              <a:ext uri="{FF2B5EF4-FFF2-40B4-BE49-F238E27FC236}">
                <a16:creationId xmlns:a16="http://schemas.microsoft.com/office/drawing/2014/main" id="{0BBC9DAA-E402-9E45-829F-78CC329B872C}"/>
              </a:ext>
            </a:extLst>
          </p:cNvPr>
          <p:cNvPicPr>
            <a:picLocks noChangeAspect="1"/>
          </p:cNvPicPr>
          <p:nvPr/>
        </p:nvPicPr>
        <p:blipFill rotWithShape="1">
          <a:blip r:embed="rId2">
            <a:clrChange>
              <a:clrFrom>
                <a:srgbClr val="FFFFFF"/>
              </a:clrFrom>
              <a:clrTo>
                <a:srgbClr val="FFFFFF">
                  <a:alpha val="0"/>
                </a:srgbClr>
              </a:clrTo>
            </a:clrChange>
            <a:duotone>
              <a:prstClr val="black"/>
              <a:srgbClr val="A5A5A5">
                <a:tint val="45000"/>
                <a:satMod val="400000"/>
              </a:srgbClr>
            </a:duotone>
          </a:blip>
          <a:srcRect l="13249" t="14453" r="14861" b="21730"/>
          <a:stretch/>
        </p:blipFill>
        <p:spPr>
          <a:xfrm>
            <a:off x="11543056" y="93959"/>
            <a:ext cx="565686" cy="542332"/>
          </a:xfrm>
          <a:prstGeom prst="rect">
            <a:avLst/>
          </a:prstGeom>
        </p:spPr>
      </p:pic>
      <p:pic>
        <p:nvPicPr>
          <p:cNvPr id="7" name="Picture 6">
            <a:extLst>
              <a:ext uri="{FF2B5EF4-FFF2-40B4-BE49-F238E27FC236}">
                <a16:creationId xmlns:a16="http://schemas.microsoft.com/office/drawing/2014/main" id="{EA22A278-E6C5-2E4E-91D2-7464230B97A7}"/>
              </a:ext>
            </a:extLst>
          </p:cNvPr>
          <p:cNvPicPr>
            <a:picLocks noChangeAspect="1"/>
          </p:cNvPicPr>
          <p:nvPr/>
        </p:nvPicPr>
        <p:blipFill>
          <a:blip r:embed="rId3">
            <a:duotone>
              <a:srgbClr val="A5A5A5">
                <a:shade val="45000"/>
                <a:satMod val="135000"/>
              </a:srgbClr>
              <a:prstClr val="white"/>
            </a:duotone>
          </a:blip>
          <a:stretch>
            <a:fillRect/>
          </a:stretch>
        </p:blipFill>
        <p:spPr>
          <a:xfrm>
            <a:off x="390710" y="234023"/>
            <a:ext cx="667380" cy="66738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sp>
        <p:nvSpPr>
          <p:cNvPr id="5" name="Date Placeholder 4">
            <a:extLst>
              <a:ext uri="{FF2B5EF4-FFF2-40B4-BE49-F238E27FC236}">
                <a16:creationId xmlns:a16="http://schemas.microsoft.com/office/drawing/2014/main" id="{29C4A8B5-5163-4B42-8228-96F2B840B964}"/>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Tree>
    <p:extLst>
      <p:ext uri="{BB962C8B-B14F-4D97-AF65-F5344CB8AC3E}">
        <p14:creationId xmlns:p14="http://schemas.microsoft.com/office/powerpoint/2010/main" val="384662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sp>
        <p:nvSpPr>
          <p:cNvPr id="4" name="Text Placeholder 3">
            <a:extLst>
              <a:ext uri="{FF2B5EF4-FFF2-40B4-BE49-F238E27FC236}">
                <a16:creationId xmlns:a16="http://schemas.microsoft.com/office/drawing/2014/main" id="{FBF2D0FF-08D9-9F44-9B13-5EA69B41CF81}"/>
              </a:ext>
            </a:extLst>
          </p:cNvPr>
          <p:cNvSpPr>
            <a:spLocks noGrp="1"/>
          </p:cNvSpPr>
          <p:nvPr>
            <p:ph type="body" sz="quarter" idx="15"/>
          </p:nvPr>
        </p:nvSpPr>
        <p:spPr/>
        <p:txBody>
          <a:bodyPr/>
          <a:lstStyle/>
          <a:p>
            <a:endParaRPr lang="de-DE" dirty="0"/>
          </a:p>
        </p:txBody>
      </p:sp>
      <p:sp>
        <p:nvSpPr>
          <p:cNvPr id="5" name="Date Placeholder 4">
            <a:extLst>
              <a:ext uri="{FF2B5EF4-FFF2-40B4-BE49-F238E27FC236}">
                <a16:creationId xmlns:a16="http://schemas.microsoft.com/office/drawing/2014/main" id="{2A4CF851-F5F7-C345-8FE8-9A2C8AF936A6}"/>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9706001D-B64C-7749-A6AE-80FF94B01DAE}"/>
              </a:ext>
            </a:extLst>
          </p:cNvPr>
          <p:cNvPicPr>
            <a:picLocks noChangeAspect="1"/>
          </p:cNvPicPr>
          <p:nvPr/>
        </p:nvPicPr>
        <p:blipFill>
          <a:blip r:embed="rId4">
            <a:duotone>
              <a:srgbClr val="A5A5A5">
                <a:shade val="45000"/>
                <a:satMod val="135000"/>
              </a:srgbClr>
              <a:prstClr val="white"/>
            </a:duotone>
          </a:blip>
          <a:stretch>
            <a:fillRect/>
          </a:stretch>
        </p:blipFill>
        <p:spPr>
          <a:xfrm>
            <a:off x="390710" y="234023"/>
            <a:ext cx="667380" cy="66738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sp>
        <p:nvSpPr>
          <p:cNvPr id="4" name="Text Placeholder 3">
            <a:extLst>
              <a:ext uri="{FF2B5EF4-FFF2-40B4-BE49-F238E27FC236}">
                <a16:creationId xmlns:a16="http://schemas.microsoft.com/office/drawing/2014/main" id="{FBF2D0FF-08D9-9F44-9B13-5EA69B41CF81}"/>
              </a:ext>
            </a:extLst>
          </p:cNvPr>
          <p:cNvSpPr>
            <a:spLocks noGrp="1"/>
          </p:cNvSpPr>
          <p:nvPr>
            <p:ph type="body" sz="quarter" idx="15"/>
          </p:nvPr>
        </p:nvSpPr>
        <p:spPr/>
        <p:txBody>
          <a:bodyPr/>
          <a:lstStyle/>
          <a:p>
            <a:endParaRPr lang="de-DE" dirty="0"/>
          </a:p>
        </p:txBody>
      </p:sp>
      <p:sp>
        <p:nvSpPr>
          <p:cNvPr id="5" name="Date Placeholder 4">
            <a:extLst>
              <a:ext uri="{FF2B5EF4-FFF2-40B4-BE49-F238E27FC236}">
                <a16:creationId xmlns:a16="http://schemas.microsoft.com/office/drawing/2014/main" id="{2A4CF851-F5F7-C345-8FE8-9A2C8AF936A6}"/>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pic>
        <p:nvPicPr>
          <p:cNvPr id="19" name="Picture 18">
            <a:extLst>
              <a:ext uri="{FF2B5EF4-FFF2-40B4-BE49-F238E27FC236}">
                <a16:creationId xmlns:a16="http://schemas.microsoft.com/office/drawing/2014/main" id="{9706001D-B64C-7749-A6AE-80FF94B01DAE}"/>
              </a:ext>
            </a:extLst>
          </p:cNvPr>
          <p:cNvPicPr>
            <a:picLocks noChangeAspect="1"/>
          </p:cNvPicPr>
          <p:nvPr/>
        </p:nvPicPr>
        <p:blipFill>
          <a:blip r:embed="rId4">
            <a:duotone>
              <a:srgbClr val="A5A5A5">
                <a:shade val="45000"/>
                <a:satMod val="135000"/>
              </a:srgbClr>
              <a:prstClr val="white"/>
            </a:duotone>
          </a:blip>
          <a:stretch>
            <a:fillRect/>
          </a:stretch>
        </p:blipFill>
        <p:spPr>
          <a:xfrm>
            <a:off x="390710" y="234023"/>
            <a:ext cx="667380" cy="667380"/>
          </a:xfrm>
          <a:prstGeom prst="rect">
            <a:avLst/>
          </a:prstGeom>
        </p:spPr>
      </p:pic>
      <p:sp>
        <p:nvSpPr>
          <p:cNvPr id="10" name="Rectangle 9">
            <a:extLst>
              <a:ext uri="{FF2B5EF4-FFF2-40B4-BE49-F238E27FC236}">
                <a16:creationId xmlns:a16="http://schemas.microsoft.com/office/drawing/2014/main" id="{438FB277-706C-3244-A00D-4D11F39AF07A}"/>
              </a:ext>
            </a:extLst>
          </p:cNvPr>
          <p:cNvSpPr/>
          <p:nvPr/>
        </p:nvSpPr>
        <p:spPr>
          <a:xfrm>
            <a:off x="10086321" y="823658"/>
            <a:ext cx="2105679" cy="71197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Nice </a:t>
            </a:r>
            <a:r>
              <a:rPr lang="de-DE" dirty="0" err="1"/>
              <a:t>to</a:t>
            </a:r>
            <a:r>
              <a:rPr lang="de-DE" dirty="0"/>
              <a:t> </a:t>
            </a:r>
            <a:r>
              <a:rPr lang="de-DE" dirty="0" err="1"/>
              <a:t>have</a:t>
            </a:r>
            <a:r>
              <a:rPr lang="de-DE" dirty="0"/>
              <a:t>: </a:t>
            </a:r>
            <a:r>
              <a:rPr lang="de-DE" dirty="0" err="1"/>
              <a:t>plot</a:t>
            </a:r>
            <a:r>
              <a:rPr lang="de-DE" dirty="0"/>
              <a:t> </a:t>
            </a:r>
            <a:r>
              <a:rPr lang="de-DE" dirty="0" err="1"/>
              <a:t>spikes</a:t>
            </a:r>
            <a:r>
              <a:rPr lang="de-DE" dirty="0"/>
              <a:t> </a:t>
            </a:r>
            <a:r>
              <a:rPr lang="de-DE" dirty="0" err="1"/>
              <a:t>of</a:t>
            </a:r>
            <a:r>
              <a:rPr lang="de-DE" dirty="0"/>
              <a:t> </a:t>
            </a:r>
            <a:r>
              <a:rPr lang="de-DE" dirty="0" err="1"/>
              <a:t>cell</a:t>
            </a:r>
            <a:r>
              <a:rPr lang="de-DE" dirty="0"/>
              <a:t> i</a:t>
            </a:r>
          </a:p>
        </p:txBody>
      </p:sp>
    </p:spTree>
    <p:extLst>
      <p:ext uri="{BB962C8B-B14F-4D97-AF65-F5344CB8AC3E}">
        <p14:creationId xmlns:p14="http://schemas.microsoft.com/office/powerpoint/2010/main" val="81667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
        <p:nvSpPr>
          <p:cNvPr id="5" name="Date Placeholder 4">
            <a:extLst>
              <a:ext uri="{FF2B5EF4-FFF2-40B4-BE49-F238E27FC236}">
                <a16:creationId xmlns:a16="http://schemas.microsoft.com/office/drawing/2014/main" id="{5A3633A6-6FE3-7942-8A3A-08C12651F137}"/>
              </a:ext>
            </a:extLst>
          </p:cNvPr>
          <p:cNvSpPr>
            <a:spLocks noGrp="1"/>
          </p:cNvSpPr>
          <p:nvPr>
            <p:ph type="dt" sz="half" idx="2"/>
          </p:nvPr>
        </p:nvSpPr>
        <p:spPr/>
        <p:txBody>
          <a:body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trainings account</a:t>
            </a: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6" name="Rectangle 5">
            <a:extLst>
              <a:ext uri="{FF2B5EF4-FFF2-40B4-BE49-F238E27FC236}">
                <a16:creationId xmlns:a16="http://schemas.microsoft.com/office/drawing/2014/main" id="{2995183D-95B9-2740-84B9-FF7355490D0B}"/>
              </a:ext>
            </a:extLst>
          </p:cNvPr>
          <p:cNvSpPr/>
          <p:nvPr/>
        </p:nvSpPr>
        <p:spPr>
          <a:xfrm>
            <a:off x="9556750" y="177799"/>
            <a:ext cx="2071425" cy="164782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where</a:t>
            </a:r>
            <a:r>
              <a:rPr lang="de-DE" dirty="0"/>
              <a:t> </a:t>
            </a:r>
            <a:r>
              <a:rPr lang="de-DE" dirty="0" err="1"/>
              <a:t>to</a:t>
            </a:r>
            <a:r>
              <a:rPr lang="de-DE" dirty="0"/>
              <a:t> </a:t>
            </a:r>
            <a:r>
              <a:rPr lang="de-DE" dirty="0" err="1"/>
              <a:t>get</a:t>
            </a:r>
            <a:r>
              <a:rPr lang="de-DE" dirty="0"/>
              <a:t> </a:t>
            </a:r>
            <a:r>
              <a:rPr lang="de-DE" dirty="0" err="1"/>
              <a:t>trainings</a:t>
            </a:r>
            <a:r>
              <a:rPr lang="de-DE" dirty="0"/>
              <a:t> </a:t>
            </a:r>
            <a:r>
              <a:rPr lang="de-DE" dirty="0" err="1"/>
              <a:t>accounts</a:t>
            </a:r>
            <a:r>
              <a:rPr lang="de-DE" dirty="0"/>
              <a:t> (</a:t>
            </a:r>
            <a:r>
              <a:rPr lang="de-DE" dirty="0" err="1"/>
              <a:t>compatible</a:t>
            </a:r>
            <a:r>
              <a:rPr lang="de-DE" dirty="0"/>
              <a:t> </a:t>
            </a:r>
            <a:r>
              <a:rPr lang="de-DE" dirty="0" err="1"/>
              <a:t>with</a:t>
            </a:r>
            <a:r>
              <a:rPr lang="de-DE" dirty="0"/>
              <a:t> </a:t>
            </a:r>
            <a:r>
              <a:rPr lang="de-DE" dirty="0" err="1"/>
              <a:t>jupyter</a:t>
            </a:r>
            <a:r>
              <a:rPr lang="de-DE" dirty="0"/>
              <a:t>)? </a:t>
            </a:r>
            <a:r>
              <a:rPr lang="de-DE" dirty="0" err="1"/>
              <a:t>How</a:t>
            </a:r>
            <a:r>
              <a:rPr lang="de-DE" dirty="0"/>
              <a:t> </a:t>
            </a:r>
            <a:r>
              <a:rPr lang="de-DE" dirty="0" err="1"/>
              <a:t>to</a:t>
            </a:r>
            <a:r>
              <a:rPr lang="de-DE" dirty="0"/>
              <a:t> </a:t>
            </a:r>
            <a:r>
              <a:rPr lang="de-DE" dirty="0" err="1"/>
              <a:t>pre</a:t>
            </a:r>
            <a:r>
              <a:rPr lang="de-DE" dirty="0"/>
              <a:t>-set </a:t>
            </a:r>
            <a:r>
              <a:rPr lang="de-DE" dirty="0" err="1"/>
              <a:t>environment</a:t>
            </a:r>
            <a:r>
              <a:rPr lang="de-DE" dirty="0"/>
              <a:t>?</a:t>
            </a:r>
          </a:p>
        </p:txBody>
      </p:sp>
      <p:pic>
        <p:nvPicPr>
          <p:cNvPr id="9" name="Picture 8">
            <a:extLst>
              <a:ext uri="{FF2B5EF4-FFF2-40B4-BE49-F238E27FC236}">
                <a16:creationId xmlns:a16="http://schemas.microsoft.com/office/drawing/2014/main" id="{28D59996-2CAD-A745-ACCF-EF88B69D1DD6}"/>
              </a:ext>
            </a:extLst>
          </p:cNvPr>
          <p:cNvPicPr>
            <a:picLocks noChangeAspect="1"/>
          </p:cNvPicPr>
          <p:nvPr/>
        </p:nvPicPr>
        <p:blipFill rotWithShape="1">
          <a:blip r:embed="rId2"/>
          <a:srcRect b="671"/>
          <a:stretch/>
        </p:blipFill>
        <p:spPr>
          <a:xfrm>
            <a:off x="2733730" y="1438488"/>
            <a:ext cx="6724541" cy="4582800"/>
          </a:xfrm>
          <a:prstGeom prst="rect">
            <a:avLst/>
          </a:prstGeom>
        </p:spPr>
      </p:pic>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5" name="Date Placeholder 4">
            <a:extLst>
              <a:ext uri="{FF2B5EF4-FFF2-40B4-BE49-F238E27FC236}">
                <a16:creationId xmlns:a16="http://schemas.microsoft.com/office/drawing/2014/main" id="{122ADBD7-548E-B64E-88BB-07DB8177E3C1}"/>
              </a:ext>
            </a:extLst>
          </p:cNvPr>
          <p:cNvSpPr>
            <a:spLocks noGrp="1"/>
          </p:cNvSpPr>
          <p:nvPr>
            <p:ph type="dt" sz="half" idx="2"/>
          </p:nvPr>
        </p:nvSpPr>
        <p:spPr/>
        <p:txBody>
          <a:body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Tree>
    <p:extLst>
      <p:ext uri="{BB962C8B-B14F-4D97-AF65-F5344CB8AC3E}">
        <p14:creationId xmlns:p14="http://schemas.microsoft.com/office/powerpoint/2010/main" val="796003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D2A5F6BD-8ABD-DF41-8904-D4ED41B68B3E}"/>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Tree>
    <p:extLst>
      <p:ext uri="{BB962C8B-B14F-4D97-AF65-F5344CB8AC3E}">
        <p14:creationId xmlns:p14="http://schemas.microsoft.com/office/powerpoint/2010/main" val="2830016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Tree>
    <p:extLst>
      <p:ext uri="{BB962C8B-B14F-4D97-AF65-F5344CB8AC3E}">
        <p14:creationId xmlns:p14="http://schemas.microsoft.com/office/powerpoint/2010/main" val="3640063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Tree>
    <p:extLst>
      <p:ext uri="{BB962C8B-B14F-4D97-AF65-F5344CB8AC3E}">
        <p14:creationId xmlns:p14="http://schemas.microsoft.com/office/powerpoint/2010/main" val="973366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Tree>
    <p:extLst>
      <p:ext uri="{BB962C8B-B14F-4D97-AF65-F5344CB8AC3E}">
        <p14:creationId xmlns:p14="http://schemas.microsoft.com/office/powerpoint/2010/main" val="307570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Tree>
    <p:extLst>
      <p:ext uri="{BB962C8B-B14F-4D97-AF65-F5344CB8AC3E}">
        <p14:creationId xmlns:p14="http://schemas.microsoft.com/office/powerpoint/2010/main" val="354426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Tree>
    <p:extLst>
      <p:ext uri="{BB962C8B-B14F-4D97-AF65-F5344CB8AC3E}">
        <p14:creationId xmlns:p14="http://schemas.microsoft.com/office/powerpoint/2010/main" val="3597281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Tree>
    <p:extLst>
      <p:ext uri="{BB962C8B-B14F-4D97-AF65-F5344CB8AC3E}">
        <p14:creationId xmlns:p14="http://schemas.microsoft.com/office/powerpoint/2010/main" val="985718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7" name="Rectangle 6">
            <a:extLst>
              <a:ext uri="{FF2B5EF4-FFF2-40B4-BE49-F238E27FC236}">
                <a16:creationId xmlns:a16="http://schemas.microsoft.com/office/drawing/2014/main" id="{71C1AD0B-63E1-534F-8858-9F1943981554}"/>
              </a:ext>
            </a:extLst>
          </p:cNvPr>
          <p:cNvSpPr/>
          <p:nvPr/>
        </p:nvSpPr>
        <p:spPr>
          <a:xfrm>
            <a:off x="8014341" y="1146446"/>
            <a:ext cx="3793482" cy="510339"/>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-DPYTHON_EXECUTABLE</a:t>
            </a:r>
          </a:p>
        </p:txBody>
      </p:sp>
    </p:spTree>
    <p:extLst>
      <p:ext uri="{BB962C8B-B14F-4D97-AF65-F5344CB8AC3E}">
        <p14:creationId xmlns:p14="http://schemas.microsoft.com/office/powerpoint/2010/main" val="138103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Tree>
    <p:extLst>
      <p:ext uri="{BB962C8B-B14F-4D97-AF65-F5344CB8AC3E}">
        <p14:creationId xmlns:p14="http://schemas.microsoft.com/office/powerpoint/2010/main" val="389673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a:t>
            </a:r>
            <a:endParaRPr lang="en-US" noProof="0" dirty="0">
              <a:cs typeface="Consolas" panose="020B0609020204030204" pitchFamily="49" charset="0"/>
            </a:endParaRP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3" name="Picture 2">
            <a:extLst>
              <a:ext uri="{FF2B5EF4-FFF2-40B4-BE49-F238E27FC236}">
                <a16:creationId xmlns:a16="http://schemas.microsoft.com/office/drawing/2014/main" id="{F42C16C9-C076-9A4B-B072-919643609A5B}"/>
              </a:ext>
            </a:extLst>
          </p:cNvPr>
          <p:cNvPicPr>
            <a:picLocks noChangeAspect="1"/>
          </p:cNvPicPr>
          <p:nvPr/>
        </p:nvPicPr>
        <p:blipFill>
          <a:blip r:embed="rId2"/>
          <a:stretch>
            <a:fillRect/>
          </a:stretch>
        </p:blipFill>
        <p:spPr>
          <a:xfrm>
            <a:off x="2749534" y="1438488"/>
            <a:ext cx="6692933" cy="4582800"/>
          </a:xfrm>
          <a:prstGeom prst="rect">
            <a:avLst/>
          </a:prstGeom>
        </p:spPr>
      </p:pic>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Tree>
    <p:extLst>
      <p:ext uri="{BB962C8B-B14F-4D97-AF65-F5344CB8AC3E}">
        <p14:creationId xmlns:p14="http://schemas.microsoft.com/office/powerpoint/2010/main" val="3923355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Tree>
    <p:extLst>
      <p:ext uri="{BB962C8B-B14F-4D97-AF65-F5344CB8AC3E}">
        <p14:creationId xmlns:p14="http://schemas.microsoft.com/office/powerpoint/2010/main" val="3039879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Tree>
    <p:extLst>
      <p:ext uri="{BB962C8B-B14F-4D97-AF65-F5344CB8AC3E}">
        <p14:creationId xmlns:p14="http://schemas.microsoft.com/office/powerpoint/2010/main" val="2921877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Tree>
    <p:extLst>
      <p:ext uri="{BB962C8B-B14F-4D97-AF65-F5344CB8AC3E}">
        <p14:creationId xmlns:p14="http://schemas.microsoft.com/office/powerpoint/2010/main" val="149463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Tree>
    <p:extLst>
      <p:ext uri="{BB962C8B-B14F-4D97-AF65-F5344CB8AC3E}">
        <p14:creationId xmlns:p14="http://schemas.microsoft.com/office/powerpoint/2010/main" val="344941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5" name="Date Placeholder 4">
            <a:extLst>
              <a:ext uri="{FF2B5EF4-FFF2-40B4-BE49-F238E27FC236}">
                <a16:creationId xmlns:a16="http://schemas.microsoft.com/office/drawing/2014/main" id="{EAC6D540-8BA1-5044-AAD3-FD26FBCC28F7}"/>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training</a:t>
            </a:r>
          </a:p>
        </p:txBody>
      </p:sp>
      <p:sp>
        <p:nvSpPr>
          <p:cNvPr id="5" name="Date Placeholder 4">
            <a:extLst>
              <a:ext uri="{FF2B5EF4-FFF2-40B4-BE49-F238E27FC236}">
                <a16:creationId xmlns:a16="http://schemas.microsoft.com/office/drawing/2014/main" id="{165DF19A-4F2F-344C-96EF-8AD34E9AAC31}"/>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A6798699-C474-9C4C-A288-B7C0C502D18E}"/>
              </a:ext>
            </a:extLst>
          </p:cNvPr>
          <p:cNvPicPr>
            <a:picLocks noChangeAspect="1"/>
          </p:cNvPicPr>
          <p:nvPr/>
        </p:nvPicPr>
        <p:blipFill>
          <a:blip r:embed="rId2"/>
          <a:stretch>
            <a:fillRect/>
          </a:stretch>
        </p:blipFill>
        <p:spPr>
          <a:xfrm>
            <a:off x="1206500" y="1628775"/>
            <a:ext cx="9779000" cy="4241800"/>
          </a:xfrm>
          <a:prstGeom prst="rect">
            <a:avLst/>
          </a:prstGeom>
        </p:spPr>
      </p:pic>
      <p:sp>
        <p:nvSpPr>
          <p:cNvPr id="6" name="Rectangle 5">
            <a:extLst>
              <a:ext uri="{FF2B5EF4-FFF2-40B4-BE49-F238E27FC236}">
                <a16:creationId xmlns:a16="http://schemas.microsoft.com/office/drawing/2014/main" id="{9376EFC4-5D77-CF4B-AC9F-FBBD1323248A}"/>
              </a:ext>
            </a:extLst>
          </p:cNvPr>
          <p:cNvSpPr/>
          <p:nvPr/>
        </p:nvSpPr>
        <p:spPr>
          <a:xfrm>
            <a:off x="8328248" y="2925762"/>
            <a:ext cx="2071425" cy="1647825"/>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In </a:t>
            </a:r>
            <a:r>
              <a:rPr lang="de-DE" dirty="0" err="1"/>
              <a:t>case</a:t>
            </a:r>
            <a:r>
              <a:rPr lang="de-DE" dirty="0"/>
              <a:t> </a:t>
            </a:r>
            <a:r>
              <a:rPr lang="de-DE" dirty="0" err="1"/>
              <a:t>of</a:t>
            </a:r>
            <a:r>
              <a:rPr lang="de-DE" dirty="0"/>
              <a:t> not </a:t>
            </a:r>
            <a:r>
              <a:rPr lang="de-DE" dirty="0" err="1"/>
              <a:t>using</a:t>
            </a:r>
            <a:r>
              <a:rPr lang="de-DE" dirty="0"/>
              <a:t> </a:t>
            </a:r>
            <a:r>
              <a:rPr lang="de-DE" dirty="0" err="1"/>
              <a:t>Jupyter</a:t>
            </a:r>
            <a:r>
              <a:rPr lang="de-DE" dirty="0"/>
              <a:t> </a:t>
            </a:r>
            <a:r>
              <a:rPr lang="de-DE" dirty="0" err="1"/>
              <a:t>notebooks</a:t>
            </a:r>
            <a:endParaRPr lang="de-DE" dirty="0"/>
          </a:p>
        </p:txBody>
      </p:sp>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a:solidFill>
                  <a:schemeClr val="accent1"/>
                </a:solidFill>
                <a:latin typeface="Consolas" panose="020B0609020204030204" pitchFamily="49" charset="0"/>
                <a:cs typeface="Consolas" panose="020B0609020204030204" pitchFamily="49" charset="0"/>
              </a:rPr>
              <a:t>hands-on</a:t>
            </a:r>
          </a:p>
          <a:p>
            <a:pPr lvl="1"/>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1-5)</a:t>
            </a:r>
          </a:p>
          <a:p>
            <a:r>
              <a:rPr lang="en-US" noProof="0" dirty="0">
                <a:cs typeface="Consolas" panose="020B0609020204030204" pitchFamily="49" charset="0"/>
              </a:rPr>
              <a:t>Here, you find a python script with your #TODO#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sp>
        <p:nvSpPr>
          <p:cNvPr id="5" name="Date Placeholder 4">
            <a:extLst>
              <a:ext uri="{FF2B5EF4-FFF2-40B4-BE49-F238E27FC236}">
                <a16:creationId xmlns:a16="http://schemas.microsoft.com/office/drawing/2014/main" id="{C736E249-DE54-174F-BCF2-EADF2DD4C148}"/>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93C57073-4C79-EE46-A85A-5823C4669BB8}"/>
              </a:ext>
            </a:extLst>
          </p:cNvPr>
          <p:cNvPicPr>
            <a:picLocks noChangeAspect="1"/>
          </p:cNvPicPr>
          <p:nvPr/>
        </p:nvPicPr>
        <p:blipFill>
          <a:blip r:embed="rId3">
            <a:duotone>
              <a:srgbClr val="A5A5A5">
                <a:shade val="45000"/>
                <a:satMod val="135000"/>
              </a:srgbClr>
              <a:prstClr val="white"/>
            </a:duotone>
          </a:blip>
          <a:stretch>
            <a:fillRect/>
          </a:stretch>
        </p:blipFill>
        <p:spPr>
          <a:xfrm>
            <a:off x="9120336" y="1628775"/>
            <a:ext cx="2460358" cy="2460358"/>
          </a:xfrm>
          <a:prstGeom prst="rect">
            <a:avLst/>
          </a:prstGeom>
        </p:spPr>
      </p:pic>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2CF7565A-7B6C-0541-8C13-AAF368AB7ABA}"/>
              </a:ext>
            </a:extLst>
          </p:cNvPr>
          <p:cNvPicPr>
            <a:picLocks noChangeAspect="1"/>
          </p:cNvPicPr>
          <p:nvPr/>
        </p:nvPicPr>
        <p:blipFill>
          <a:blip r:embed="rId2"/>
          <a:stretch>
            <a:fillRect/>
          </a:stretch>
        </p:blipFill>
        <p:spPr>
          <a:xfrm>
            <a:off x="2738074" y="1438588"/>
            <a:ext cx="6715852" cy="4582800"/>
          </a:xfrm>
          <a:prstGeom prst="rect">
            <a:avLst/>
          </a:prstGeom>
        </p:spPr>
      </p:pic>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D1336BD-C178-A247-AD04-64D4F666D1B2}"/>
              </a:ext>
            </a:extLst>
          </p:cNvPr>
          <p:cNvPicPr>
            <a:picLocks noChangeAspect="1"/>
          </p:cNvPicPr>
          <p:nvPr/>
        </p:nvPicPr>
        <p:blipFill>
          <a:blip r:embed="rId3"/>
          <a:stretch>
            <a:fillRect/>
          </a:stretch>
        </p:blipFill>
        <p:spPr>
          <a:xfrm>
            <a:off x="2740237" y="1448780"/>
            <a:ext cx="6711525" cy="4582800"/>
          </a:xfrm>
          <a:prstGeom prst="rect">
            <a:avLst/>
          </a:prstGeom>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sp>
        <p:nvSpPr>
          <p:cNvPr id="5" name="Date Placeholder 4">
            <a:extLst>
              <a:ext uri="{FF2B5EF4-FFF2-40B4-BE49-F238E27FC236}">
                <a16:creationId xmlns:a16="http://schemas.microsoft.com/office/drawing/2014/main" id="{CA656C0C-36CB-C84A-84DE-7660A822056B}"/>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2607804" y="3196930"/>
            <a:ext cx="679884" cy="82584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1127448" y="380675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2207568" y="2492896"/>
            <a:ext cx="597857" cy="62364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1415480" y="2276872"/>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3"/>
          </p:cNvCxnSpPr>
          <p:nvPr/>
        </p:nvCxnSpPr>
        <p:spPr>
          <a:xfrm flipV="1">
            <a:off x="3117513" y="3196930"/>
            <a:ext cx="1859053" cy="206538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1637157" y="5046288"/>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5662332" y="3196930"/>
            <a:ext cx="1948466" cy="1245880"/>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6456363" y="3196930"/>
            <a:ext cx="2308871" cy="48223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sp>
        <p:nvSpPr>
          <p:cNvPr id="5" name="Date Placeholder 4">
            <a:extLst>
              <a:ext uri="{FF2B5EF4-FFF2-40B4-BE49-F238E27FC236}">
                <a16:creationId xmlns:a16="http://schemas.microsoft.com/office/drawing/2014/main" id="{24BDB016-E2DE-D74E-8FF2-5F21B3E59A59}"/>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12" name="Picture 11">
            <a:extLst>
              <a:ext uri="{FF2B5EF4-FFF2-40B4-BE49-F238E27FC236}">
                <a16:creationId xmlns:a16="http://schemas.microsoft.com/office/drawing/2014/main" id="{59F738DD-EE8A-9A40-87DB-4F88B3F0B2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11" b="92000" l="10000" r="90000"/>
                    </a14:imgEffect>
                  </a14:imgLayer>
                </a14:imgProps>
              </a:ext>
            </a:extLst>
          </a:blip>
          <a:stretch>
            <a:fillRect/>
          </a:stretch>
        </p:blipFill>
        <p:spPr>
          <a:xfrm>
            <a:off x="681126" y="1477297"/>
            <a:ext cx="650821" cy="650821"/>
          </a:xfrm>
          <a:prstGeom prst="rect">
            <a:avLst/>
          </a:prstGeom>
        </p:spPr>
      </p:pic>
      <p:pic>
        <p:nvPicPr>
          <p:cNvPr id="13" name="Picture 12">
            <a:extLst>
              <a:ext uri="{FF2B5EF4-FFF2-40B4-BE49-F238E27FC236}">
                <a16:creationId xmlns:a16="http://schemas.microsoft.com/office/drawing/2014/main" id="{B988F55F-CBCD-9D4D-99B8-E99891FBD315}"/>
              </a:ext>
            </a:extLst>
          </p:cNvPr>
          <p:cNvPicPr>
            <a:picLocks noChangeAspect="1"/>
          </p:cNvPicPr>
          <p:nvPr/>
        </p:nvPicPr>
        <p:blipFill>
          <a:blip r:embed="rId4">
            <a:duotone>
              <a:srgbClr val="A5A5A5">
                <a:shade val="45000"/>
                <a:satMod val="135000"/>
              </a:srgbClr>
              <a:prstClr val="white"/>
            </a:duotone>
          </a:blip>
          <a:stretch>
            <a:fillRect/>
          </a:stretch>
        </p:blipFill>
        <p:spPr>
          <a:xfrm>
            <a:off x="729342" y="2336283"/>
            <a:ext cx="556743" cy="557879"/>
          </a:xfrm>
          <a:prstGeom prst="rect">
            <a:avLst/>
          </a:prstGeom>
        </p:spPr>
      </p:pic>
      <p:pic>
        <p:nvPicPr>
          <p:cNvPr id="14" name="Picture 13">
            <a:extLst>
              <a:ext uri="{FF2B5EF4-FFF2-40B4-BE49-F238E27FC236}">
                <a16:creationId xmlns:a16="http://schemas.microsoft.com/office/drawing/2014/main" id="{3829EC41-F637-0C43-99F8-EB0F575BCBB4}"/>
              </a:ext>
            </a:extLst>
          </p:cNvPr>
          <p:cNvPicPr>
            <a:picLocks noChangeAspect="1"/>
          </p:cNvPicPr>
          <p:nvPr/>
        </p:nvPicPr>
        <p:blipFill rotWithShape="1">
          <a:blip r:embed="rId5">
            <a:clrChange>
              <a:clrFrom>
                <a:srgbClr val="FFFFFF"/>
              </a:clrFrom>
              <a:clrTo>
                <a:srgbClr val="FFFFFF">
                  <a:alpha val="0"/>
                </a:srgbClr>
              </a:clrTo>
            </a:clrChange>
            <a:duotone>
              <a:prstClr val="black"/>
              <a:srgbClr val="A5A5A5">
                <a:tint val="45000"/>
                <a:satMod val="400000"/>
              </a:srgbClr>
            </a:duotone>
          </a:blip>
          <a:srcRect l="13249" t="14453" r="14861" b="21730"/>
          <a:stretch/>
        </p:blipFill>
        <p:spPr>
          <a:xfrm>
            <a:off x="716423" y="3386578"/>
            <a:ext cx="565686" cy="542332"/>
          </a:xfrm>
          <a:prstGeom prst="rect">
            <a:avLst/>
          </a:prstGeom>
        </p:spPr>
      </p:pic>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6">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22454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sp>
        <p:nvSpPr>
          <p:cNvPr id="5" name="Date Placeholder 4">
            <a:extLst>
              <a:ext uri="{FF2B5EF4-FFF2-40B4-BE49-F238E27FC236}">
                <a16:creationId xmlns:a16="http://schemas.microsoft.com/office/drawing/2014/main" id="{666E2976-38EF-594C-AE1E-D02443873B9A}"/>
              </a:ext>
            </a:extLst>
          </p:cNvPr>
          <p:cNvSpPr>
            <a:spLocks noGrp="1"/>
          </p:cNvSpPr>
          <p:nvPr>
            <p:ph type="dt" sz="half" idx="2"/>
          </p:nvPr>
        </p:nvSpPr>
        <p:spPr/>
        <p:txBody>
          <a:bodyPr/>
          <a:lstStyle/>
          <a:p>
            <a:r>
              <a:rPr lang="en-US"/>
              <a:t>High Performance Analytics &amp; Computing Platform: Simulator Arbor</a:t>
            </a:r>
            <a:br>
              <a:rPr lang="en-US"/>
            </a:br>
            <a:br>
              <a:rPr lang="en-US"/>
            </a:br>
            <a:r>
              <a:rPr lang="en-US"/>
              <a:t>Alexander Peyser, Anne Küsters</a:t>
            </a:r>
            <a:endParaRPr lang="en-US" dirty="0"/>
          </a:p>
        </p:txBody>
      </p:sp>
      <p:pic>
        <p:nvPicPr>
          <p:cNvPr id="7" name="Picture 6">
            <a:extLst>
              <a:ext uri="{FF2B5EF4-FFF2-40B4-BE49-F238E27FC236}">
                <a16:creationId xmlns:a16="http://schemas.microsoft.com/office/drawing/2014/main" id="{133FF569-2BDC-2845-8FAE-61F07AA6A4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111" b="92000" l="10000" r="90000"/>
                    </a14:imgEffect>
                  </a14:imgLayer>
                </a14:imgProps>
              </a:ext>
            </a:extLst>
          </a:blip>
          <a:stretch>
            <a:fillRect/>
          </a:stretch>
        </p:blipFill>
        <p:spPr>
          <a:xfrm>
            <a:off x="11517339" y="39714"/>
            <a:ext cx="650821" cy="650821"/>
          </a:xfrm>
          <a:prstGeom prst="rect">
            <a:avLst/>
          </a:prstGeom>
        </p:spPr>
      </p:pic>
    </p:spTree>
    <p:extLst>
      <p:ext uri="{BB962C8B-B14F-4D97-AF65-F5344CB8AC3E}">
        <p14:creationId xmlns:p14="http://schemas.microsoft.com/office/powerpoint/2010/main" val="4208964129"/>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2763</TotalTime>
  <Words>1503</Words>
  <Application>Microsoft Macintosh PowerPoint</Application>
  <PresentationFormat>Widescreen</PresentationFormat>
  <Paragraphs>242</Paragraphs>
  <Slides>35</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Consolas</vt:lpstr>
      <vt:lpstr>Jülich</vt:lpstr>
      <vt:lpstr>Arbor – Hands-on</vt:lpstr>
      <vt:lpstr>Preparation </vt:lpstr>
      <vt:lpstr>Preparation </vt:lpstr>
      <vt:lpstr>Preparation</vt:lpstr>
      <vt:lpstr>ORGANIZATION and work-flow</vt:lpstr>
      <vt:lpstr>ORGANIZATION and work-flow</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44</cp:revision>
  <cp:lastPrinted>2018-10-31T09:42:30Z</cp:lastPrinted>
  <dcterms:created xsi:type="dcterms:W3CDTF">2018-10-29T15:21:42Z</dcterms:created>
  <dcterms:modified xsi:type="dcterms:W3CDTF">2018-10-31T13:26:34Z</dcterms:modified>
</cp:coreProperties>
</file>